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5" r:id="rId3"/>
    <p:sldId id="260" r:id="rId4"/>
    <p:sldId id="264" r:id="rId5"/>
    <p:sldId id="267" r:id="rId6"/>
    <p:sldId id="268" r:id="rId7"/>
    <p:sldId id="269" r:id="rId8"/>
    <p:sldId id="270"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73" autoAdjust="0"/>
    <p:restoredTop sz="63377" autoAdjust="0"/>
  </p:normalViewPr>
  <p:slideViewPr>
    <p:cSldViewPr>
      <p:cViewPr varScale="1">
        <p:scale>
          <a:sx n="52" d="100"/>
          <a:sy n="52" d="100"/>
        </p:scale>
        <p:origin x="3528" y="58"/>
      </p:cViewPr>
      <p:guideLst>
        <p:guide orient="horz" pos="2160"/>
        <p:guide pos="2880"/>
      </p:guideLst>
    </p:cSldViewPr>
  </p:slideViewPr>
  <p:outlineViewPr>
    <p:cViewPr>
      <p:scale>
        <a:sx n="33" d="100"/>
        <a:sy n="33" d="100"/>
      </p:scale>
      <p:origin x="0" y="-15067"/>
    </p:cViewPr>
  </p:outlineViewPr>
  <p:notesTextViewPr>
    <p:cViewPr>
      <p:scale>
        <a:sx n="100" d="100"/>
        <a:sy n="100" d="100"/>
      </p:scale>
      <p:origin x="0" y="0"/>
    </p:cViewPr>
  </p:notesTextViewPr>
  <p:notesViewPr>
    <p:cSldViewPr>
      <p:cViewPr varScale="1">
        <p:scale>
          <a:sx n="102" d="100"/>
          <a:sy n="102" d="100"/>
        </p:scale>
        <p:origin x="3514"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p3>
</file>

<file path=ppt/media/media2.mp3>
</file>

<file path=ppt/media/media3.mp3>
</file>

<file path=ppt/media/media4.mp3>
</file>

<file path=ppt/media/media5.mp3>
</file>

<file path=ppt/media/media6.mp3>
</file>

<file path=ppt/media/media7.mp3>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378BCC-77AD-48DA-B119-49F7BD4AF158}" type="datetimeFigureOut">
              <a:rPr lang="en-US" smtClean="0"/>
              <a:pPr/>
              <a:t>1/23/2017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EEB1A1-DB13-470C-8761-956F99B8FEE9}" type="slidenum">
              <a:rPr lang="en-US" smtClean="0"/>
              <a:pPr/>
              <a:t>‹#›</a:t>
            </a:fld>
            <a:endParaRPr lang="en-US"/>
          </a:p>
        </p:txBody>
      </p:sp>
    </p:spTree>
    <p:extLst>
      <p:ext uri="{BB962C8B-B14F-4D97-AF65-F5344CB8AC3E}">
        <p14:creationId xmlns:p14="http://schemas.microsoft.com/office/powerpoint/2010/main" val="2909126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2400" dirty="0" smtClean="0"/>
              <a:t>Hey everyone!</a:t>
            </a:r>
          </a:p>
          <a:p>
            <a:r>
              <a:rPr lang="en-US" sz="2400" dirty="0" smtClean="0"/>
              <a:t>So </a:t>
            </a:r>
            <a:r>
              <a:rPr lang="en-US" sz="2400" dirty="0" smtClean="0"/>
              <a:t>hopefully these</a:t>
            </a:r>
            <a:r>
              <a:rPr lang="en-US" sz="2400" baseline="0" dirty="0" smtClean="0"/>
              <a:t> slides have been helpful for you.  Like the other </a:t>
            </a:r>
            <a:r>
              <a:rPr lang="en-US" sz="2400" baseline="0" dirty="0" err="1" smtClean="0"/>
              <a:t>powerpoints</a:t>
            </a:r>
            <a:r>
              <a:rPr lang="en-US" sz="2400" baseline="0" dirty="0" smtClean="0"/>
              <a:t>, these all have narrations, so just let me know if you have any questions as you go through them and skip to what you’d like to listen to.  You can also just look at the notes at the bottom.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1</a:t>
            </a:fld>
            <a:endParaRPr lang="en-US"/>
          </a:p>
        </p:txBody>
      </p:sp>
    </p:spTree>
    <p:extLst>
      <p:ext uri="{BB962C8B-B14F-4D97-AF65-F5344CB8AC3E}">
        <p14:creationId xmlns:p14="http://schemas.microsoft.com/office/powerpoint/2010/main" val="1020225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2400" dirty="0" smtClean="0"/>
              <a:t>The first thing I wanted</a:t>
            </a:r>
            <a:r>
              <a:rPr lang="en-US" sz="2400" baseline="0" dirty="0" smtClean="0"/>
              <a:t> to go over with you is two dimensional arrays.  With two dimensional arrays, you typically end up starting by naming a variable to hold a 2 dimensional array of something.  In this case, let’s just create a 2D array of Fractions.  The first step would be to have a name for the array.  Here I’m just going to call it fracs2d.  Notice that the one </a:t>
            </a:r>
            <a:r>
              <a:rPr lang="en-US" sz="2400" baseline="0" dirty="0" err="1" smtClean="0"/>
              <a:t>diference</a:t>
            </a:r>
            <a:r>
              <a:rPr lang="en-US" sz="2400" baseline="0" dirty="0" smtClean="0"/>
              <a:t> is that extra set of square brackets, which lets java know that it’s a 2 dimensional array.  However, like in the past, this line by itself will only reserve the word fracs2d to let java know it will hold a 2d array, but it doesn’t hold one yet.  The next thing for you to do is to somewhere else in your code, probably in a constructor have the second line, which will allocate the 2d array, by saying fracs2d = new Fractions[3][5];, while you can think of the 3 as specifying the rows and the 5 as the columns.  Java really doesn’t have any understanding of it as being rows and columns only as the first number and the second number, so you just need to keep those two numbers consistent.  This means you couldn’t do something like the crossed out fracs2d[4][1], as that would cause an array index out of bounds exception.  If you find out that your array is transposed, that is often also a common mistake to swap the rows and the columns.  Once you make space for the new 2d array, you can notice that what you have is a 2D array of fraction pointers.  That means that just like with a single array, each space was null and you have to point a particular space on the 2d board to point to a Fraction object.  This means that you would either create a new Fraction object or you would assign a location to a particular place, which we’ll do in the next slide.</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2</a:t>
            </a:fld>
            <a:endParaRPr lang="en-US"/>
          </a:p>
        </p:txBody>
      </p:sp>
    </p:spTree>
    <p:extLst>
      <p:ext uri="{BB962C8B-B14F-4D97-AF65-F5344CB8AC3E}">
        <p14:creationId xmlns:p14="http://schemas.microsoft.com/office/powerpoint/2010/main" val="3927238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2400" dirty="0" smtClean="0"/>
              <a:t>Let’s assume that</a:t>
            </a:r>
            <a:r>
              <a:rPr lang="en-US" sz="2400" baseline="0" dirty="0" smtClean="0"/>
              <a:t> we setup a 5x5 board and placed Vehicle v1 on that board by assigning the vehicle object to its appropriate locations.  We want the heart of the board to represent a 2D array of Vehicle pointers.  </a:t>
            </a:r>
            <a:r>
              <a:rPr lang="en-US" sz="2400" baseline="0" dirty="0" smtClean="0"/>
              <a:t>So </a:t>
            </a:r>
            <a:r>
              <a:rPr lang="en-US" sz="2400" baseline="0" dirty="0" smtClean="0"/>
              <a:t>looking at Vehicle v1 if it had address 15, was horizontal, and had it’s start </a:t>
            </a:r>
            <a:r>
              <a:rPr lang="en-US" sz="2400" baseline="0" dirty="0" err="1" smtClean="0"/>
              <a:t>atrow</a:t>
            </a:r>
            <a:r>
              <a:rPr lang="en-US" sz="2400" baseline="0" dirty="0" smtClean="0"/>
              <a:t> </a:t>
            </a:r>
            <a:r>
              <a:rPr lang="en-US" sz="2400" baseline="0" dirty="0" smtClean="0"/>
              <a:t>2, column 2, </a:t>
            </a:r>
            <a:r>
              <a:rPr lang="en-US" sz="2400" baseline="0" dirty="0" smtClean="0"/>
              <a:t>internally we would have to think about how to represent that in a 2D array.  </a:t>
            </a:r>
            <a:r>
              <a:rPr lang="en-US" sz="2400" dirty="0" smtClean="0"/>
              <a:t>Rather than </a:t>
            </a:r>
            <a:r>
              <a:rPr lang="en-US" sz="2400" baseline="0" dirty="0" smtClean="0"/>
              <a:t>store 2 C’s for that vehicle or create two different vehicle objects, the 2D </a:t>
            </a:r>
            <a:r>
              <a:rPr lang="en-US" sz="2400" baseline="0" dirty="0" smtClean="0"/>
              <a:t>array </a:t>
            </a:r>
            <a:r>
              <a:rPr lang="en-US" sz="2400" baseline="0" dirty="0" smtClean="0"/>
              <a:t>would </a:t>
            </a:r>
            <a:r>
              <a:rPr lang="en-US" sz="2400" baseline="0" dirty="0" smtClean="0"/>
              <a:t>store the address of Vehicle v1 </a:t>
            </a:r>
            <a:r>
              <a:rPr lang="en-US" sz="2400" baseline="0" dirty="0" smtClean="0"/>
              <a:t>(the 15) in both of the locations that it should occupy (row 2, column 2 and row 2 column 3).  </a:t>
            </a:r>
            <a:r>
              <a:rPr lang="en-US" sz="2400" baseline="0" dirty="0" smtClean="0"/>
              <a:t>Therefore </a:t>
            </a:r>
            <a:r>
              <a:rPr lang="en-US" sz="2400" baseline="0" dirty="0" smtClean="0"/>
              <a:t>internally we would want the 2D array to hold those two at those two spaces the value 15</a:t>
            </a:r>
            <a:r>
              <a:rPr lang="en-US" sz="2400" baseline="0" dirty="0" smtClean="0"/>
              <a:t>, while all the other spots would be </a:t>
            </a:r>
            <a:r>
              <a:rPr lang="en-US" sz="2400" baseline="0" dirty="0" smtClean="0"/>
              <a:t>null if we had no other vehicles on the board.  If we wanted to add more vehicles to the board we can reuse the code from Vehicle that would give us back the array of rows and columns that a particular vehicle believes it occupies.  We can then iterate through those spaces and assign a vehicle like v1 to each one of those spaces.  Make sure to go back and review the code presented in the earlier narrations if this still seems fuzzy.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3</a:t>
            </a:fld>
            <a:endParaRPr lang="en-US"/>
          </a:p>
        </p:txBody>
      </p:sp>
    </p:spTree>
    <p:extLst>
      <p:ext uri="{BB962C8B-B14F-4D97-AF65-F5344CB8AC3E}">
        <p14:creationId xmlns:p14="http://schemas.microsoft.com/office/powerpoint/2010/main" val="1290274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2400" dirty="0" smtClean="0"/>
              <a:t>After creating the board, the next trickies</a:t>
            </a:r>
            <a:r>
              <a:rPr lang="en-US" sz="2400" baseline="0" dirty="0" smtClean="0"/>
              <a:t>t parts are </a:t>
            </a:r>
            <a:r>
              <a:rPr lang="en-US" sz="2400" baseline="0" dirty="0" err="1" smtClean="0"/>
              <a:t>canMoveNumSpaces</a:t>
            </a:r>
            <a:r>
              <a:rPr lang="en-US" sz="2400" baseline="0" dirty="0" smtClean="0"/>
              <a:t> and </a:t>
            </a:r>
            <a:r>
              <a:rPr lang="en-US" sz="2400" baseline="0" dirty="0" err="1" smtClean="0"/>
              <a:t>moveNumSpaces</a:t>
            </a:r>
            <a:r>
              <a:rPr lang="en-US" sz="2400" baseline="0" dirty="0" smtClean="0"/>
              <a:t>.  </a:t>
            </a:r>
            <a:r>
              <a:rPr lang="en-US" sz="2400" dirty="0" err="1" smtClean="0"/>
              <a:t>canMoveNumSpaces</a:t>
            </a:r>
            <a:r>
              <a:rPr lang="en-US" sz="2400" baseline="0" dirty="0" smtClean="0"/>
              <a:t> will simply return a true or false to let us know if we were to move a particular vehicle a certain number of spaces, would it be legal. While this may feel complicated, and you may feel that there are a lot of cases that you have to go through, remember that Vehicle can give you the spaces that a particular vehicle would travel through with the helper methods that you built.  This means that since you already can get a list of the spaces that it would travel through, you merely need to check to see if those spaces are not only in bounds, but are null, since that would mean that they are empty and you can travel through them.  Also, since </a:t>
            </a:r>
            <a:r>
              <a:rPr lang="en-US" sz="2400" baseline="0" dirty="0" err="1" smtClean="0"/>
              <a:t>canMoveNumSpaces</a:t>
            </a:r>
            <a:r>
              <a:rPr lang="en-US" sz="2400" baseline="0" dirty="0" smtClean="0"/>
              <a:t> takes in a space, if the space passed in is null, </a:t>
            </a:r>
            <a:r>
              <a:rPr lang="en-US" sz="2400" baseline="0" dirty="0" err="1" smtClean="0"/>
              <a:t>canMoveNumSpaces</a:t>
            </a:r>
            <a:r>
              <a:rPr lang="en-US" sz="2400" baseline="0" dirty="0" smtClean="0"/>
              <a:t> should just return false.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4</a:t>
            </a:fld>
            <a:endParaRPr lang="en-US"/>
          </a:p>
        </p:txBody>
      </p:sp>
    </p:spTree>
    <p:extLst>
      <p:ext uri="{BB962C8B-B14F-4D97-AF65-F5344CB8AC3E}">
        <p14:creationId xmlns:p14="http://schemas.microsoft.com/office/powerpoint/2010/main" val="3939752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2400" dirty="0" smtClean="0"/>
              <a:t>In dealing with </a:t>
            </a:r>
            <a:r>
              <a:rPr lang="en-US" sz="2400" dirty="0" err="1" smtClean="0"/>
              <a:t>moveNumSpaces</a:t>
            </a:r>
            <a:r>
              <a:rPr lang="en-US" sz="2400" dirty="0" smtClean="0"/>
              <a:t>, what you’ll want to do is just move a </a:t>
            </a:r>
            <a:r>
              <a:rPr lang="en-US" sz="2400" baseline="0" dirty="0" smtClean="0"/>
              <a:t>particular vehicle a specific number of spaces and make your 2D array reflect that change.  If we were to take the previous example and try to write a </a:t>
            </a:r>
            <a:r>
              <a:rPr lang="en-US" sz="2400" baseline="0" dirty="0" err="1" smtClean="0"/>
              <a:t>moveNumSpaces</a:t>
            </a:r>
            <a:r>
              <a:rPr lang="en-US" sz="2400" baseline="0" dirty="0" smtClean="0"/>
              <a:t> at this particular location, </a:t>
            </a:r>
            <a:r>
              <a:rPr lang="en-US" sz="2400" baseline="0" dirty="0" err="1" smtClean="0"/>
              <a:t>moveNumSpaces</a:t>
            </a:r>
            <a:r>
              <a:rPr lang="en-US" sz="2400" baseline="0" dirty="0" smtClean="0"/>
              <a:t> should first ignore any request for it to move if it’s not a legal move, which means that it should ask </a:t>
            </a:r>
            <a:r>
              <a:rPr lang="en-US" sz="2400" baseline="0" dirty="0" err="1" smtClean="0"/>
              <a:t>canMoveNumSpaces</a:t>
            </a:r>
            <a:r>
              <a:rPr lang="en-US" sz="2400" baseline="0" dirty="0" smtClean="0"/>
              <a:t> if it’s possible to move  If it is, which in this case it is, then </a:t>
            </a:r>
            <a:r>
              <a:rPr lang="en-US" sz="2400" baseline="0" dirty="0" err="1" smtClean="0"/>
              <a:t>moveNumSpaces</a:t>
            </a:r>
            <a:r>
              <a:rPr lang="en-US" sz="2400" baseline="0" dirty="0" smtClean="0"/>
              <a:t> should proceed.  The first thing to do is to make the existing spaces that a vehicle like v2 is occupying to just be null.  Once you do that, your board may now look like this:</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5</a:t>
            </a:fld>
            <a:endParaRPr lang="en-US"/>
          </a:p>
        </p:txBody>
      </p:sp>
    </p:spTree>
    <p:extLst>
      <p:ext uri="{BB962C8B-B14F-4D97-AF65-F5344CB8AC3E}">
        <p14:creationId xmlns:p14="http://schemas.microsoft.com/office/powerpoint/2010/main" val="3426454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2400" baseline="0" dirty="0" smtClean="0"/>
              <a:t>Notice that those spaces are null, yet as long as we have a variable like v2, we will still know where that vehicle is.  An easy way to clear v2 from the board is to leverage previous methods you’ve made to help you figure out what spaces you should set to null.  Then once you’ve done that, since you know the move is valid, you can just ask the Vehicle itself v2 to move.  Once you ask it to move, your vehicle should change to look like this:</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6</a:t>
            </a:fld>
            <a:endParaRPr lang="en-US"/>
          </a:p>
        </p:txBody>
      </p:sp>
    </p:spTree>
    <p:extLst>
      <p:ext uri="{BB962C8B-B14F-4D97-AF65-F5344CB8AC3E}">
        <p14:creationId xmlns:p14="http://schemas.microsoft.com/office/powerpoint/2010/main" val="1953710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2400" baseline="0" dirty="0" smtClean="0"/>
              <a:t>Now with this information, and asking it to move, you can then figure out where it moved to, by utilizing your helper functions again, which would allow you to again figure out the spaces that need to have the address 0x30.  Once you’ve updated those spaces to now have the vehicle v2, your board will now appear like it has moved like so</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7</a:t>
            </a:fld>
            <a:endParaRPr lang="en-US"/>
          </a:p>
        </p:txBody>
      </p:sp>
    </p:spTree>
    <p:extLst>
      <p:ext uri="{BB962C8B-B14F-4D97-AF65-F5344CB8AC3E}">
        <p14:creationId xmlns:p14="http://schemas.microsoft.com/office/powerpoint/2010/main" val="2416474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2400" baseline="0" dirty="0" smtClean="0"/>
              <a:t>Remember that this whole time your board should not be using any checks to see whether or not something is vertical.  In fact you should look to reuse as much code as possible, since that will make your life much easier in this situation and will not cause you to make something that is unnecessarily complex.  That is the key to this whole situation!  Ok, good luck with the assignment moving forward and let me know if you have any other questions.</a:t>
            </a:r>
          </a:p>
          <a:p>
            <a:r>
              <a:rPr lang="en-US" sz="2400" baseline="0" dirty="0" smtClean="0"/>
              <a:t>Good luck!</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8</a:t>
            </a:fld>
            <a:endParaRPr lang="en-US"/>
          </a:p>
        </p:txBody>
      </p:sp>
    </p:spTree>
    <p:extLst>
      <p:ext uri="{BB962C8B-B14F-4D97-AF65-F5344CB8AC3E}">
        <p14:creationId xmlns:p14="http://schemas.microsoft.com/office/powerpoint/2010/main" val="53185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1/23/2017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1/23/2017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1/23/2017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1/23/2017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9A5A095-3ECE-46C8-8491-72D949BDC69C}" type="datetimeFigureOut">
              <a:rPr lang="en-US" smtClean="0"/>
              <a:pPr/>
              <a:t>1/23/2017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9A5A095-3ECE-46C8-8491-72D949BDC69C}" type="datetimeFigureOut">
              <a:rPr lang="en-US" smtClean="0"/>
              <a:pPr/>
              <a:t>1/23/2017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9A5A095-3ECE-46C8-8491-72D949BDC69C}" type="datetimeFigureOut">
              <a:rPr lang="en-US" smtClean="0"/>
              <a:pPr/>
              <a:t>1/23/2017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9A5A095-3ECE-46C8-8491-72D949BDC69C}" type="datetimeFigureOut">
              <a:rPr lang="en-US" smtClean="0"/>
              <a:pPr/>
              <a:t>1/23/2017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5A095-3ECE-46C8-8491-72D949BDC69C}" type="datetimeFigureOut">
              <a:rPr lang="en-US" smtClean="0"/>
              <a:pPr/>
              <a:t>1/23/2017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1/23/2017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1/23/2017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A5A095-3ECE-46C8-8491-72D949BDC69C}" type="datetimeFigureOut">
              <a:rPr lang="en-US" smtClean="0"/>
              <a:pPr/>
              <a:t>1/23/2017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821EC-2B79-4CF7-B5FC-B55C43CC1C8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Board </a:t>
            </a:r>
            <a:r>
              <a:rPr lang="en-US" dirty="0" smtClean="0"/>
              <a:t>Help</a:t>
            </a:r>
            <a:endParaRPr lang="en-US" dirty="0"/>
          </a:p>
        </p:txBody>
      </p:sp>
      <p:sp>
        <p:nvSpPr>
          <p:cNvPr id="3" name="Subtitle 2"/>
          <p:cNvSpPr>
            <a:spLocks noGrp="1"/>
          </p:cNvSpPr>
          <p:nvPr>
            <p:ph type="subTitle" idx="1"/>
          </p:nvPr>
        </p:nvSpPr>
        <p:spPr/>
        <p:txBody>
          <a:bodyPr/>
          <a:lstStyle/>
          <a:p>
            <a:r>
              <a:rPr lang="en-US" dirty="0" smtClean="0"/>
              <a:t>Turn on Audio if you want narration</a:t>
            </a:r>
            <a:endParaRPr lang="en-US" dirty="0"/>
          </a:p>
        </p:txBody>
      </p:sp>
      <p:pic>
        <p:nvPicPr>
          <p:cNvPr id="5"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2D Arrays</a:t>
            </a:r>
            <a:endParaRPr lang="en-US" dirty="0"/>
          </a:p>
        </p:txBody>
      </p:sp>
      <p:sp>
        <p:nvSpPr>
          <p:cNvPr id="3" name="Content Placeholder 2"/>
          <p:cNvSpPr>
            <a:spLocks noGrp="1"/>
          </p:cNvSpPr>
          <p:nvPr>
            <p:ph idx="1"/>
          </p:nvPr>
        </p:nvSpPr>
        <p:spPr>
          <a:xfrm>
            <a:off x="457200" y="1600200"/>
            <a:ext cx="8229600" cy="5029200"/>
          </a:xfrm>
        </p:spPr>
        <p:txBody>
          <a:bodyPr>
            <a:normAutofit lnSpcReduction="10000"/>
          </a:bodyPr>
          <a:lstStyle/>
          <a:p>
            <a:pPr marL="0" indent="0">
              <a:buNone/>
            </a:pPr>
            <a:r>
              <a:rPr lang="en-US" b="1" dirty="0" smtClean="0">
                <a:latin typeface="Courier New" panose="02070309020205020404" pitchFamily="49" charset="0"/>
                <a:cs typeface="Courier New" panose="02070309020205020404" pitchFamily="49" charset="0"/>
              </a:rPr>
              <a:t>Fraction[][] fracs2d;</a:t>
            </a:r>
          </a:p>
          <a:p>
            <a:pPr marL="0" indent="0">
              <a:buNone/>
            </a:pPr>
            <a:r>
              <a:rPr lang="en-US" b="1" dirty="0" smtClean="0">
                <a:latin typeface="Courier New" panose="02070309020205020404" pitchFamily="49" charset="0"/>
                <a:cs typeface="Courier New" panose="02070309020205020404" pitchFamily="49" charset="0"/>
              </a:rPr>
              <a:t>fracs2d = new Fraction[3][5];</a:t>
            </a:r>
          </a:p>
          <a:p>
            <a:pPr marL="0" indent="0">
              <a:buNone/>
            </a:pPr>
            <a:r>
              <a:rPr lang="en-US" b="1" strike="sngStrike" dirty="0" smtClean="0">
                <a:latin typeface="Courier New" panose="02070309020205020404" pitchFamily="49" charset="0"/>
                <a:cs typeface="Courier New" panose="02070309020205020404" pitchFamily="49" charset="0"/>
              </a:rPr>
              <a:t>fracs2d[4][1]</a:t>
            </a:r>
          </a:p>
          <a:p>
            <a:pPr marL="0" indent="0">
              <a:buNone/>
            </a:pPr>
            <a:endParaRPr lang="en-US" dirty="0"/>
          </a:p>
          <a:p>
            <a:pPr marL="0" indent="0">
              <a:buNone/>
            </a:pPr>
            <a:r>
              <a:rPr lang="en-US" dirty="0" smtClean="0">
                <a:solidFill>
                  <a:schemeClr val="accent1">
                    <a:lumMod val="75000"/>
                  </a:schemeClr>
                </a:solidFill>
              </a:rPr>
              <a:t>| null | null | null | null | null |</a:t>
            </a:r>
          </a:p>
          <a:p>
            <a:pPr marL="0" indent="0">
              <a:buNone/>
            </a:pPr>
            <a:r>
              <a:rPr lang="en-US" dirty="0" smtClean="0">
                <a:solidFill>
                  <a:schemeClr val="accent1">
                    <a:lumMod val="75000"/>
                  </a:schemeClr>
                </a:solidFill>
              </a:rPr>
              <a:t>-----------------------------------------</a:t>
            </a:r>
          </a:p>
          <a:p>
            <a:pPr marL="0" indent="0">
              <a:buNone/>
            </a:pPr>
            <a:r>
              <a:rPr lang="en-US" dirty="0" smtClean="0">
                <a:solidFill>
                  <a:schemeClr val="accent1">
                    <a:lumMod val="75000"/>
                  </a:schemeClr>
                </a:solidFill>
              </a:rPr>
              <a:t>| null | null | null | null | null |</a:t>
            </a:r>
          </a:p>
          <a:p>
            <a:pPr marL="0" indent="0">
              <a:buNone/>
            </a:pPr>
            <a:r>
              <a:rPr lang="en-US" dirty="0" smtClean="0">
                <a:solidFill>
                  <a:schemeClr val="accent1">
                    <a:lumMod val="75000"/>
                  </a:schemeClr>
                </a:solidFill>
              </a:rPr>
              <a:t>-----------------------------------------</a:t>
            </a:r>
          </a:p>
          <a:p>
            <a:pPr marL="0" indent="0">
              <a:buNone/>
            </a:pPr>
            <a:r>
              <a:rPr lang="en-US" dirty="0" smtClean="0">
                <a:solidFill>
                  <a:schemeClr val="accent1">
                    <a:lumMod val="75000"/>
                  </a:schemeClr>
                </a:solidFill>
              </a:rPr>
              <a:t>| null | null | null | null | null |</a:t>
            </a:r>
            <a:endParaRPr lang="en-US" dirty="0">
              <a:solidFill>
                <a:schemeClr val="accent1">
                  <a:lumMod val="75000"/>
                </a:schemeClr>
              </a:solidFill>
            </a:endParaRPr>
          </a:p>
        </p:txBody>
      </p:sp>
      <p:pic>
        <p:nvPicPr>
          <p:cNvPr id="4" name="Slide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10400" y="5410200"/>
            <a:ext cx="487363" cy="487363"/>
          </a:xfrm>
          <a:prstGeom prst="rect">
            <a:avLst/>
          </a:prstGeom>
        </p:spPr>
      </p:pic>
    </p:spTree>
    <p:extLst>
      <p:ext uri="{BB962C8B-B14F-4D97-AF65-F5344CB8AC3E}">
        <p14:creationId xmlns:p14="http://schemas.microsoft.com/office/powerpoint/2010/main" val="1960715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8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Board Representation</a:t>
            </a:r>
            <a:endParaRPr lang="en-US" dirty="0"/>
          </a:p>
        </p:txBody>
      </p:sp>
      <p:sp>
        <p:nvSpPr>
          <p:cNvPr id="3" name="Content Placeholder 2"/>
          <p:cNvSpPr>
            <a:spLocks noGrp="1"/>
          </p:cNvSpPr>
          <p:nvPr>
            <p:ph idx="1"/>
          </p:nvPr>
        </p:nvSpPr>
        <p:spPr>
          <a:xfrm>
            <a:off x="457200" y="1143000"/>
            <a:ext cx="7467600" cy="5486400"/>
          </a:xfrm>
        </p:spPr>
        <p:txBody>
          <a:bodyPr>
            <a:normAutofit lnSpcReduction="10000"/>
          </a:bodyPr>
          <a:lstStyle/>
          <a:p>
            <a:pPr>
              <a:buNone/>
            </a:pPr>
            <a:r>
              <a:rPr lang="en-US" b="1" dirty="0" smtClean="0">
                <a:latin typeface="Courier New" pitchFamily="49" charset="0"/>
                <a:cs typeface="Courier New" pitchFamily="49" charset="0"/>
              </a:rPr>
              <a:t>| n  | n  | n  | n  | n  |</a:t>
            </a:r>
          </a:p>
          <a:p>
            <a:pPr>
              <a:buNone/>
            </a:pPr>
            <a:r>
              <a:rPr lang="en-US" b="1" dirty="0" smtClean="0">
                <a:latin typeface="Courier New" pitchFamily="49" charset="0"/>
                <a:cs typeface="Courier New" pitchFamily="49" charset="0"/>
              </a:rPr>
              <a:t>| n  | n  | n  | n  | n  |</a:t>
            </a:r>
          </a:p>
          <a:p>
            <a:pPr>
              <a:buNone/>
            </a:pPr>
            <a:r>
              <a:rPr lang="en-US" b="1" dirty="0" smtClean="0">
                <a:latin typeface="Courier New" pitchFamily="49" charset="0"/>
                <a:cs typeface="Courier New" pitchFamily="49" charset="0"/>
              </a:rPr>
              <a:t>| n  | n  |0x15|0x15| n  |</a:t>
            </a:r>
          </a:p>
          <a:p>
            <a:pPr>
              <a:buNone/>
            </a:pPr>
            <a:r>
              <a:rPr lang="en-US" b="1" dirty="0" smtClean="0">
                <a:latin typeface="Courier New" pitchFamily="49" charset="0"/>
                <a:cs typeface="Courier New" pitchFamily="49" charset="0"/>
              </a:rPr>
              <a:t>| n  | n  | n  | n  | n  |</a:t>
            </a:r>
          </a:p>
          <a:p>
            <a:pPr>
              <a:buNone/>
            </a:pPr>
            <a:r>
              <a:rPr lang="en-US" b="1" dirty="0" smtClean="0">
                <a:latin typeface="Courier New" pitchFamily="49" charset="0"/>
                <a:cs typeface="Courier New" pitchFamily="49" charset="0"/>
              </a:rPr>
              <a:t>| n  | n  | n  | n  | n  | </a:t>
            </a:r>
          </a:p>
          <a:p>
            <a:pPr>
              <a:buNone/>
            </a:pPr>
            <a:endParaRPr lang="en-US" b="1" dirty="0" smtClean="0">
              <a:latin typeface="Courier New" pitchFamily="49" charset="0"/>
              <a:cs typeface="Courier New" pitchFamily="49" charset="0"/>
            </a:endParaRPr>
          </a:p>
          <a:p>
            <a:pPr>
              <a:buNone/>
            </a:pPr>
            <a:r>
              <a:rPr lang="en-US" b="1" dirty="0" smtClean="0">
                <a:solidFill>
                  <a:schemeClr val="bg2">
                    <a:lumMod val="50000"/>
                  </a:schemeClr>
                </a:solidFill>
                <a:latin typeface="Courier New" pitchFamily="49" charset="0"/>
                <a:cs typeface="Courier New" pitchFamily="49" charset="0"/>
              </a:rPr>
              <a:t>Vehicle v1(0x15)</a:t>
            </a:r>
          </a:p>
          <a:p>
            <a:pPr>
              <a:buNone/>
            </a:pPr>
            <a:r>
              <a:rPr lang="en-US" b="1" dirty="0" smtClean="0">
                <a:solidFill>
                  <a:schemeClr val="bg2">
                    <a:lumMod val="50000"/>
                  </a:schemeClr>
                </a:solidFill>
                <a:latin typeface="Courier New" pitchFamily="49" charset="0"/>
                <a:cs typeface="Courier New" pitchFamily="49" charset="0"/>
              </a:rPr>
              <a:t>start r2c2</a:t>
            </a:r>
          </a:p>
          <a:p>
            <a:pPr>
              <a:buNone/>
            </a:pPr>
            <a:r>
              <a:rPr lang="en-US" b="1" dirty="0" smtClean="0">
                <a:solidFill>
                  <a:schemeClr val="bg2">
                    <a:lumMod val="50000"/>
                  </a:schemeClr>
                </a:solidFill>
                <a:latin typeface="Courier New" pitchFamily="49" charset="0"/>
                <a:cs typeface="Courier New" pitchFamily="49" charset="0"/>
              </a:rPr>
              <a:t>length 2</a:t>
            </a:r>
          </a:p>
          <a:p>
            <a:pPr>
              <a:buNone/>
            </a:pPr>
            <a:r>
              <a:rPr lang="en-US" b="1" dirty="0" err="1" smtClean="0">
                <a:solidFill>
                  <a:schemeClr val="bg2">
                    <a:lumMod val="50000"/>
                  </a:schemeClr>
                </a:solidFill>
                <a:latin typeface="Courier New" pitchFamily="49" charset="0"/>
                <a:cs typeface="Courier New" pitchFamily="49" charset="0"/>
              </a:rPr>
              <a:t>isVertical</a:t>
            </a:r>
            <a:r>
              <a:rPr lang="en-US" b="1" dirty="0" smtClean="0">
                <a:solidFill>
                  <a:schemeClr val="bg2">
                    <a:lumMod val="50000"/>
                  </a:schemeClr>
                </a:solidFill>
                <a:latin typeface="Courier New" pitchFamily="49" charset="0"/>
                <a:cs typeface="Courier New" pitchFamily="49" charset="0"/>
              </a:rPr>
              <a:t>? false</a:t>
            </a:r>
            <a:endParaRPr lang="en-US" b="1" dirty="0">
              <a:solidFill>
                <a:schemeClr val="bg2">
                  <a:lumMod val="50000"/>
                </a:schemeClr>
              </a:solidFill>
              <a:latin typeface="Courier New" pitchFamily="49" charset="0"/>
              <a:cs typeface="Courier New" pitchFamily="49" charset="0"/>
            </a:endParaRPr>
          </a:p>
        </p:txBody>
      </p:sp>
      <p:pic>
        <p:nvPicPr>
          <p:cNvPr id="4" name="Slide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434979" y="55626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3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canMoveNumSpaces</a:t>
            </a:r>
            <a:endParaRPr lang="en-US" dirty="0"/>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a</a:t>
            </a:r>
            <a:r>
              <a:rPr lang="en-US" b="1" dirty="0" smtClean="0">
                <a:latin typeface="Courier New" pitchFamily="49" charset="0"/>
                <a:cs typeface="Courier New" pitchFamily="49" charset="0"/>
              </a:rPr>
              <a:t> . . . .</a:t>
            </a:r>
          </a:p>
          <a:p>
            <a:pPr>
              <a:buNone/>
            </a:pPr>
            <a:r>
              <a:rPr lang="en-US" b="1" dirty="0">
                <a:latin typeface="Courier New" pitchFamily="49" charset="0"/>
                <a:cs typeface="Courier New" pitchFamily="49" charset="0"/>
              </a:rPr>
              <a:t>a</a:t>
            </a: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p>
          <a:p>
            <a:pPr>
              <a:buNone/>
            </a:pP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 . .</a:t>
            </a:r>
          </a:p>
          <a:p>
            <a:pPr>
              <a:buNone/>
            </a:pP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Vehicle v2(0x30)</a:t>
            </a:r>
          </a:p>
          <a:p>
            <a:pPr>
              <a:buNone/>
            </a:pPr>
            <a:r>
              <a:rPr lang="en-US" b="1" dirty="0" smtClean="0">
                <a:latin typeface="Courier New" pitchFamily="49" charset="0"/>
                <a:cs typeface="Courier New" pitchFamily="49" charset="0"/>
              </a:rPr>
              <a:t>start r0c0</a:t>
            </a:r>
          </a:p>
          <a:p>
            <a:pPr>
              <a:buNone/>
            </a:pPr>
            <a:r>
              <a:rPr lang="en-US" b="1" dirty="0" smtClean="0">
                <a:latin typeface="Courier New" pitchFamily="49" charset="0"/>
                <a:cs typeface="Courier New" pitchFamily="49" charset="0"/>
              </a:rPr>
              <a:t>length 2</a:t>
            </a:r>
          </a:p>
          <a:p>
            <a:pPr>
              <a:buNone/>
            </a:pPr>
            <a:r>
              <a:rPr lang="en-US" b="1" dirty="0" err="1" smtClean="0">
                <a:latin typeface="Courier New" pitchFamily="49" charset="0"/>
                <a:cs typeface="Courier New" pitchFamily="49" charset="0"/>
              </a:rPr>
              <a:t>isVertical</a:t>
            </a:r>
            <a:r>
              <a:rPr lang="en-US" b="1" dirty="0" smtClean="0">
                <a:latin typeface="Courier New" pitchFamily="49" charset="0"/>
                <a:cs typeface="Courier New" pitchFamily="49" charset="0"/>
              </a:rPr>
              <a:t>? true</a:t>
            </a:r>
            <a:endParaRPr lang="en-US" b="1" dirty="0">
              <a:latin typeface="Courier New" pitchFamily="49" charset="0"/>
              <a:cs typeface="Courier New" pitchFamily="49" charset="0"/>
            </a:endParaRP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410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latin typeface="Courier New" pitchFamily="49" charset="0"/>
                <a:cs typeface="Courier New" pitchFamily="49" charset="0"/>
              </a:rPr>
              <a:t>Space r1 = new Space(1, 0);</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err="1" smtClean="0">
                <a:latin typeface="Courier New" pitchFamily="49" charset="0"/>
                <a:cs typeface="Courier New" pitchFamily="49" charset="0"/>
              </a:rPr>
              <a:t>canMoveNumSpaces</a:t>
            </a:r>
            <a:r>
              <a:rPr lang="en-US" sz="3200" b="1" dirty="0" smtClean="0">
                <a:latin typeface="Courier New" pitchFamily="49" charset="0"/>
                <a:cs typeface="Courier New" pitchFamily="49" charset="0"/>
              </a:rPr>
              <a:t>(r1</a:t>
            </a:r>
            <a:r>
              <a:rPr lang="en-US" sz="3200" b="1" dirty="0" smtClean="0">
                <a:latin typeface="Courier New" pitchFamily="49" charset="0"/>
                <a:cs typeface="Courier New" pitchFamily="49" charset="0"/>
              </a:rPr>
              <a:t>, 3);</a:t>
            </a: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pic>
        <p:nvPicPr>
          <p:cNvPr id="6" name="Slide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66037" y="54102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5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t>
            </a:r>
            <a:r>
              <a:rPr lang="en-US" dirty="0" err="1" smtClean="0"/>
              <a:t>oveNumSpaces</a:t>
            </a:r>
            <a:endParaRPr lang="en-US" dirty="0"/>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a</a:t>
            </a:r>
            <a:r>
              <a:rPr lang="en-US" b="1" dirty="0" smtClean="0">
                <a:latin typeface="Courier New" pitchFamily="49" charset="0"/>
                <a:cs typeface="Courier New" pitchFamily="49" charset="0"/>
              </a:rPr>
              <a:t> . . . .</a:t>
            </a:r>
          </a:p>
          <a:p>
            <a:pPr>
              <a:buNone/>
            </a:pPr>
            <a:r>
              <a:rPr lang="en-US" b="1" dirty="0">
                <a:latin typeface="Courier New" pitchFamily="49" charset="0"/>
                <a:cs typeface="Courier New" pitchFamily="49" charset="0"/>
              </a:rPr>
              <a:t>a</a:t>
            </a: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p>
          <a:p>
            <a:pPr>
              <a:buNone/>
            </a:pP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 . .</a:t>
            </a:r>
          </a:p>
          <a:p>
            <a:pPr>
              <a:buNone/>
            </a:pP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Vehicle v2(0x30)</a:t>
            </a:r>
          </a:p>
          <a:p>
            <a:pPr>
              <a:buNone/>
            </a:pPr>
            <a:r>
              <a:rPr lang="en-US" b="1" dirty="0" smtClean="0">
                <a:latin typeface="Courier New" pitchFamily="49" charset="0"/>
                <a:cs typeface="Courier New" pitchFamily="49" charset="0"/>
              </a:rPr>
              <a:t>start r0c0</a:t>
            </a:r>
          </a:p>
          <a:p>
            <a:pPr>
              <a:buNone/>
            </a:pPr>
            <a:r>
              <a:rPr lang="en-US" b="1" dirty="0" smtClean="0">
                <a:latin typeface="Courier New" pitchFamily="49" charset="0"/>
                <a:cs typeface="Courier New" pitchFamily="49" charset="0"/>
              </a:rPr>
              <a:t>length 2</a:t>
            </a:r>
          </a:p>
          <a:p>
            <a:pPr>
              <a:buNone/>
            </a:pPr>
            <a:r>
              <a:rPr lang="en-US" b="1" dirty="0" err="1" smtClean="0">
                <a:latin typeface="Courier New" pitchFamily="49" charset="0"/>
                <a:cs typeface="Courier New" pitchFamily="49" charset="0"/>
              </a:rPr>
              <a:t>isVertical</a:t>
            </a:r>
            <a:r>
              <a:rPr lang="en-US" b="1" dirty="0" smtClean="0">
                <a:latin typeface="Courier New" pitchFamily="49" charset="0"/>
                <a:cs typeface="Courier New" pitchFamily="49" charset="0"/>
              </a:rPr>
              <a:t>? true</a:t>
            </a:r>
            <a:endParaRPr lang="en-US" b="1" dirty="0">
              <a:latin typeface="Courier New" pitchFamily="49" charset="0"/>
              <a:cs typeface="Courier New" pitchFamily="49" charset="0"/>
            </a:endParaRP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410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latin typeface="Courier New" pitchFamily="49" charset="0"/>
                <a:cs typeface="Courier New" pitchFamily="49" charset="0"/>
              </a:rPr>
              <a:t>Space r1 = new Space(1, 0);</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err="1" smtClean="0">
                <a:latin typeface="Courier New" pitchFamily="49" charset="0"/>
                <a:cs typeface="Courier New" pitchFamily="49" charset="0"/>
              </a:rPr>
              <a:t>moveNumSpaces</a:t>
            </a:r>
            <a:r>
              <a:rPr lang="en-US" sz="3200" b="1" dirty="0" smtClean="0">
                <a:latin typeface="Courier New" pitchFamily="49" charset="0"/>
                <a:cs typeface="Courier New" pitchFamily="49" charset="0"/>
              </a:rPr>
              <a:t>(r1</a:t>
            </a:r>
            <a:r>
              <a:rPr lang="en-US" sz="3200" b="1" dirty="0" smtClean="0">
                <a:latin typeface="Courier New" pitchFamily="49" charset="0"/>
                <a:cs typeface="Courier New" pitchFamily="49" charset="0"/>
              </a:rPr>
              <a:t>, 3);</a:t>
            </a: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pic>
        <p:nvPicPr>
          <p:cNvPr id="6" name="Slide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467600" y="5715000"/>
            <a:ext cx="487363" cy="487363"/>
          </a:xfrm>
          <a:prstGeom prst="rect">
            <a:avLst/>
          </a:prstGeom>
        </p:spPr>
      </p:pic>
    </p:spTree>
    <p:extLst>
      <p:ext uri="{BB962C8B-B14F-4D97-AF65-F5344CB8AC3E}">
        <p14:creationId xmlns:p14="http://schemas.microsoft.com/office/powerpoint/2010/main" val="3218482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8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t>
            </a:r>
            <a:r>
              <a:rPr lang="en-US" dirty="0" err="1" smtClean="0"/>
              <a:t>oveNumSpaces</a:t>
            </a:r>
            <a:endParaRPr lang="en-US" dirty="0"/>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solidFill>
                  <a:schemeClr val="accent2">
                    <a:lumMod val="75000"/>
                  </a:schemeClr>
                </a:solidFill>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a:solidFill>
                  <a:schemeClr val="accent2">
                    <a:lumMod val="75000"/>
                  </a:schemeClr>
                </a:solidFill>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smtClean="0">
                <a:latin typeface="Courier New" pitchFamily="49" charset="0"/>
                <a:cs typeface="Courier New" pitchFamily="49" charset="0"/>
              </a:rPr>
              <a:t>. .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p>
          <a:p>
            <a:pPr>
              <a:buNone/>
            </a:pP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 . .</a:t>
            </a:r>
          </a:p>
          <a:p>
            <a:pPr>
              <a:buNone/>
            </a:pP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Vehicle v2(0x30)</a:t>
            </a:r>
          </a:p>
          <a:p>
            <a:pPr>
              <a:buNone/>
            </a:pPr>
            <a:r>
              <a:rPr lang="en-US" b="1" dirty="0" smtClean="0">
                <a:latin typeface="Courier New" pitchFamily="49" charset="0"/>
                <a:cs typeface="Courier New" pitchFamily="49" charset="0"/>
              </a:rPr>
              <a:t>start r0c0</a:t>
            </a:r>
          </a:p>
          <a:p>
            <a:pPr>
              <a:buNone/>
            </a:pPr>
            <a:r>
              <a:rPr lang="en-US" b="1" dirty="0" smtClean="0">
                <a:latin typeface="Courier New" pitchFamily="49" charset="0"/>
                <a:cs typeface="Courier New" pitchFamily="49" charset="0"/>
              </a:rPr>
              <a:t>length 2</a:t>
            </a:r>
          </a:p>
          <a:p>
            <a:pPr>
              <a:buNone/>
            </a:pPr>
            <a:r>
              <a:rPr lang="en-US" b="1" dirty="0" err="1" smtClean="0">
                <a:latin typeface="Courier New" pitchFamily="49" charset="0"/>
                <a:cs typeface="Courier New" pitchFamily="49" charset="0"/>
              </a:rPr>
              <a:t>isVertical</a:t>
            </a:r>
            <a:r>
              <a:rPr lang="en-US" b="1" dirty="0" smtClean="0">
                <a:latin typeface="Courier New" pitchFamily="49" charset="0"/>
                <a:cs typeface="Courier New" pitchFamily="49" charset="0"/>
              </a:rPr>
              <a:t>? true</a:t>
            </a:r>
            <a:endParaRPr lang="en-US" b="1" dirty="0">
              <a:latin typeface="Courier New" pitchFamily="49" charset="0"/>
              <a:cs typeface="Courier New" pitchFamily="49" charset="0"/>
            </a:endParaRP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410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latin typeface="Courier New" pitchFamily="49" charset="0"/>
                <a:cs typeface="Courier New" pitchFamily="49" charset="0"/>
              </a:rPr>
              <a:t>Space r1 = new Space(1, 0);</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err="1" smtClean="0">
                <a:latin typeface="Courier New" pitchFamily="49" charset="0"/>
                <a:cs typeface="Courier New" pitchFamily="49" charset="0"/>
              </a:rPr>
              <a:t>moveNumSpaces</a:t>
            </a:r>
            <a:r>
              <a:rPr lang="en-US" sz="3200" b="1" dirty="0" smtClean="0">
                <a:latin typeface="Courier New" pitchFamily="49" charset="0"/>
                <a:cs typeface="Courier New" pitchFamily="49" charset="0"/>
              </a:rPr>
              <a:t>(r1</a:t>
            </a:r>
            <a:r>
              <a:rPr lang="en-US" sz="3200" b="1" dirty="0" smtClean="0">
                <a:latin typeface="Courier New" pitchFamily="49" charset="0"/>
                <a:cs typeface="Courier New" pitchFamily="49" charset="0"/>
              </a:rPr>
              <a:t>, 3);</a:t>
            </a: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pic>
        <p:nvPicPr>
          <p:cNvPr id="6" name="Slide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91400" y="5638800"/>
            <a:ext cx="487363" cy="487363"/>
          </a:xfrm>
          <a:prstGeom prst="rect">
            <a:avLst/>
          </a:prstGeom>
        </p:spPr>
      </p:pic>
    </p:spTree>
    <p:extLst>
      <p:ext uri="{BB962C8B-B14F-4D97-AF65-F5344CB8AC3E}">
        <p14:creationId xmlns:p14="http://schemas.microsoft.com/office/powerpoint/2010/main" val="261824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3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t>
            </a:r>
            <a:r>
              <a:rPr lang="en-US" dirty="0" err="1" smtClean="0"/>
              <a:t>oveNumSpaces</a:t>
            </a:r>
            <a:endParaRPr lang="en-US" dirty="0"/>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smtClean="0">
                <a:latin typeface="Courier New" pitchFamily="49" charset="0"/>
                <a:cs typeface="Courier New" pitchFamily="49" charset="0"/>
              </a:rPr>
              <a:t>. .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p>
          <a:p>
            <a:pPr>
              <a:buNone/>
            </a:pPr>
            <a:r>
              <a:rPr lang="en-US" b="1" dirty="0" smtClean="0">
                <a:latin typeface="Courier New" pitchFamily="49" charset="0"/>
                <a:cs typeface="Courier New" pitchFamily="49" charset="0"/>
              </a:rPr>
              <a:t>. . . . .</a:t>
            </a:r>
          </a:p>
          <a:p>
            <a:pPr>
              <a:buNone/>
            </a:pPr>
            <a:r>
              <a:rPr lang="en-US" b="1" dirty="0" smtClean="0">
                <a:latin typeface="Courier New" pitchFamily="49" charset="0"/>
                <a:cs typeface="Courier New" pitchFamily="49" charset="0"/>
              </a:rPr>
              <a:t>. . . . .</a:t>
            </a:r>
          </a:p>
          <a:p>
            <a:pPr>
              <a:buNone/>
            </a:pP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Vehicle v2(0x30)</a:t>
            </a:r>
          </a:p>
          <a:p>
            <a:pPr>
              <a:buNone/>
            </a:pPr>
            <a:r>
              <a:rPr lang="en-US" b="1" dirty="0" smtClean="0">
                <a:latin typeface="Courier New" pitchFamily="49" charset="0"/>
                <a:cs typeface="Courier New" pitchFamily="49" charset="0"/>
              </a:rPr>
              <a:t>start </a:t>
            </a:r>
            <a:r>
              <a:rPr lang="en-US" b="1" dirty="0" smtClean="0">
                <a:solidFill>
                  <a:schemeClr val="accent2">
                    <a:lumMod val="75000"/>
                  </a:schemeClr>
                </a:solidFill>
                <a:latin typeface="Courier New" pitchFamily="49" charset="0"/>
                <a:cs typeface="Courier New" pitchFamily="49" charset="0"/>
              </a:rPr>
              <a:t>r3</a:t>
            </a:r>
            <a:r>
              <a:rPr lang="en-US" b="1" dirty="0" smtClean="0">
                <a:latin typeface="Courier New" pitchFamily="49" charset="0"/>
                <a:cs typeface="Courier New" pitchFamily="49" charset="0"/>
              </a:rPr>
              <a:t>c0</a:t>
            </a: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length 2</a:t>
            </a:r>
          </a:p>
          <a:p>
            <a:pPr>
              <a:buNone/>
            </a:pPr>
            <a:r>
              <a:rPr lang="en-US" b="1" dirty="0" err="1" smtClean="0">
                <a:latin typeface="Courier New" pitchFamily="49" charset="0"/>
                <a:cs typeface="Courier New" pitchFamily="49" charset="0"/>
              </a:rPr>
              <a:t>isVertical</a:t>
            </a:r>
            <a:r>
              <a:rPr lang="en-US" b="1" dirty="0" smtClean="0">
                <a:latin typeface="Courier New" pitchFamily="49" charset="0"/>
                <a:cs typeface="Courier New" pitchFamily="49" charset="0"/>
              </a:rPr>
              <a:t>? true</a:t>
            </a:r>
            <a:endParaRPr lang="en-US" b="1" dirty="0">
              <a:latin typeface="Courier New" pitchFamily="49" charset="0"/>
              <a:cs typeface="Courier New" pitchFamily="49" charset="0"/>
            </a:endParaRP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410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latin typeface="Courier New" pitchFamily="49" charset="0"/>
                <a:cs typeface="Courier New" pitchFamily="49" charset="0"/>
              </a:rPr>
              <a:t>Space r1 = new Space(1, 0);</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err="1" smtClean="0">
                <a:latin typeface="Courier New" pitchFamily="49" charset="0"/>
                <a:cs typeface="Courier New" pitchFamily="49" charset="0"/>
              </a:rPr>
              <a:t>moveNumSpaces</a:t>
            </a:r>
            <a:r>
              <a:rPr lang="en-US" sz="3200" b="1" dirty="0" smtClean="0">
                <a:latin typeface="Courier New" pitchFamily="49" charset="0"/>
                <a:cs typeface="Courier New" pitchFamily="49" charset="0"/>
              </a:rPr>
              <a:t>(r1</a:t>
            </a:r>
            <a:r>
              <a:rPr lang="en-US" sz="3200" b="1" dirty="0" smtClean="0">
                <a:latin typeface="Courier New" pitchFamily="49" charset="0"/>
                <a:cs typeface="Courier New" pitchFamily="49" charset="0"/>
              </a:rPr>
              <a:t>, 3);</a:t>
            </a: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pic>
        <p:nvPicPr>
          <p:cNvPr id="6"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543800" y="5486400"/>
            <a:ext cx="487363" cy="487363"/>
          </a:xfrm>
          <a:prstGeom prst="rect">
            <a:avLst/>
          </a:prstGeom>
        </p:spPr>
      </p:pic>
    </p:spTree>
    <p:extLst>
      <p:ext uri="{BB962C8B-B14F-4D97-AF65-F5344CB8AC3E}">
        <p14:creationId xmlns:p14="http://schemas.microsoft.com/office/powerpoint/2010/main" val="272230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88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t>
            </a:r>
            <a:r>
              <a:rPr lang="en-US" dirty="0" err="1" smtClean="0"/>
              <a:t>oveNumSpaces</a:t>
            </a:r>
            <a:endParaRPr lang="en-US" dirty="0"/>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smtClean="0">
                <a:latin typeface="Courier New" pitchFamily="49" charset="0"/>
                <a:cs typeface="Courier New" pitchFamily="49" charset="0"/>
              </a:rPr>
              <a:t>. .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a:t>
            </a:r>
            <a:r>
              <a:rPr lang="en-US" b="1" dirty="0" smtClean="0">
                <a:latin typeface="Courier New" pitchFamily="49" charset="0"/>
                <a:cs typeface="Courier New" pitchFamily="49" charset="0"/>
              </a:rPr>
              <a:t> .</a:t>
            </a:r>
          </a:p>
          <a:p>
            <a:pPr>
              <a:buNone/>
            </a:pPr>
            <a:r>
              <a:rPr lang="en-US" b="1" dirty="0">
                <a:solidFill>
                  <a:schemeClr val="accent2">
                    <a:lumMod val="75000"/>
                  </a:schemeClr>
                </a:solidFill>
                <a:latin typeface="Courier New" pitchFamily="49" charset="0"/>
                <a:cs typeface="Courier New" pitchFamily="49" charset="0"/>
              </a:rPr>
              <a:t>a</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r>
              <a:rPr lang="en-US" b="1" dirty="0">
                <a:solidFill>
                  <a:schemeClr val="accent2">
                    <a:lumMod val="75000"/>
                  </a:schemeClr>
                </a:solidFill>
                <a:latin typeface="Courier New" pitchFamily="49" charset="0"/>
                <a:cs typeface="Courier New" pitchFamily="49" charset="0"/>
              </a:rPr>
              <a:t>a</a:t>
            </a:r>
            <a:r>
              <a:rPr lang="en-US" b="1" dirty="0" smtClean="0">
                <a:latin typeface="Courier New" pitchFamily="49" charset="0"/>
                <a:cs typeface="Courier New" pitchFamily="49" charset="0"/>
              </a:rPr>
              <a:t> </a:t>
            </a:r>
            <a:r>
              <a:rPr lang="en-US" b="1" dirty="0" smtClean="0">
                <a:latin typeface="Courier New" pitchFamily="49" charset="0"/>
                <a:cs typeface="Courier New" pitchFamily="49" charset="0"/>
              </a:rPr>
              <a:t>. . . .</a:t>
            </a:r>
          </a:p>
          <a:p>
            <a:pPr>
              <a:buNone/>
            </a:pP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Vehicle </a:t>
            </a:r>
            <a:r>
              <a:rPr lang="en-US" b="1" dirty="0" smtClean="0">
                <a:latin typeface="Courier New" pitchFamily="49" charset="0"/>
                <a:cs typeface="Courier New" pitchFamily="49" charset="0"/>
              </a:rPr>
              <a:t>v2(0x30)</a:t>
            </a:r>
          </a:p>
          <a:p>
            <a:pPr>
              <a:buNone/>
            </a:pPr>
            <a:r>
              <a:rPr lang="en-US" b="1" dirty="0" smtClean="0">
                <a:latin typeface="Courier New" pitchFamily="49" charset="0"/>
                <a:cs typeface="Courier New" pitchFamily="49" charset="0"/>
              </a:rPr>
              <a:t>start </a:t>
            </a:r>
            <a:r>
              <a:rPr lang="en-US" b="1" dirty="0" smtClean="0">
                <a:latin typeface="Courier New" pitchFamily="49" charset="0"/>
                <a:cs typeface="Courier New" pitchFamily="49" charset="0"/>
              </a:rPr>
              <a:t>r3c0</a:t>
            </a:r>
            <a:endParaRPr lang="en-US" b="1" dirty="0" smtClean="0">
              <a:latin typeface="Courier New" pitchFamily="49" charset="0"/>
              <a:cs typeface="Courier New" pitchFamily="49" charset="0"/>
            </a:endParaRPr>
          </a:p>
          <a:p>
            <a:pPr>
              <a:buNone/>
            </a:pPr>
            <a:r>
              <a:rPr lang="en-US" b="1" dirty="0" smtClean="0">
                <a:latin typeface="Courier New" pitchFamily="49" charset="0"/>
                <a:cs typeface="Courier New" pitchFamily="49" charset="0"/>
              </a:rPr>
              <a:t>length 2</a:t>
            </a:r>
          </a:p>
          <a:p>
            <a:pPr>
              <a:buNone/>
            </a:pPr>
            <a:r>
              <a:rPr lang="en-US" b="1" dirty="0" err="1" smtClean="0">
                <a:latin typeface="Courier New" pitchFamily="49" charset="0"/>
                <a:cs typeface="Courier New" pitchFamily="49" charset="0"/>
              </a:rPr>
              <a:t>isVertical</a:t>
            </a:r>
            <a:r>
              <a:rPr lang="en-US" b="1" dirty="0" smtClean="0">
                <a:latin typeface="Courier New" pitchFamily="49" charset="0"/>
                <a:cs typeface="Courier New" pitchFamily="49" charset="0"/>
              </a:rPr>
              <a:t>? true</a:t>
            </a:r>
            <a:endParaRPr lang="en-US" b="1" dirty="0">
              <a:latin typeface="Courier New" pitchFamily="49" charset="0"/>
              <a:cs typeface="Courier New" pitchFamily="49" charset="0"/>
            </a:endParaRP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410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latin typeface="Courier New" pitchFamily="49" charset="0"/>
                <a:cs typeface="Courier New" pitchFamily="49" charset="0"/>
              </a:rPr>
              <a:t>Space r1 = new Space(1, 0);</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err="1" smtClean="0">
                <a:latin typeface="Courier New" pitchFamily="49" charset="0"/>
                <a:cs typeface="Courier New" pitchFamily="49" charset="0"/>
              </a:rPr>
              <a:t>moveNumSpaces</a:t>
            </a:r>
            <a:r>
              <a:rPr lang="en-US" sz="3200" b="1" dirty="0" smtClean="0">
                <a:latin typeface="Courier New" pitchFamily="49" charset="0"/>
                <a:cs typeface="Courier New" pitchFamily="49" charset="0"/>
              </a:rPr>
              <a:t>(r1</a:t>
            </a:r>
            <a:r>
              <a:rPr lang="en-US" sz="3200" b="1" dirty="0" smtClean="0">
                <a:latin typeface="Courier New" pitchFamily="49" charset="0"/>
                <a:cs typeface="Courier New" pitchFamily="49" charset="0"/>
              </a:rPr>
              <a:t>, 3);</a:t>
            </a:r>
            <a:endParaRPr kumimoji="0" lang="en-US" sz="3200" b="1" i="0" u="none" strike="noStrike" kern="1200" cap="none" spc="0" normalizeH="0" baseline="0" noProof="0" dirty="0" smtClean="0">
              <a:ln>
                <a:noFill/>
              </a:ln>
              <a:solidFill>
                <a:schemeClr val="tx1"/>
              </a:solidFill>
              <a:effectLst/>
              <a:uLnTx/>
              <a:uFillTx/>
              <a:latin typeface="Courier New" pitchFamily="49" charset="0"/>
              <a:ea typeface="+mn-ea"/>
              <a:cs typeface="Courier New" pitchFamily="49" charset="0"/>
            </a:endParaRPr>
          </a:p>
        </p:txBody>
      </p:sp>
      <p:pic>
        <p:nvPicPr>
          <p:cNvPr id="6" name="Slide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80785" y="5911875"/>
            <a:ext cx="487363" cy="487363"/>
          </a:xfrm>
          <a:prstGeom prst="rect">
            <a:avLst/>
          </a:prstGeom>
        </p:spPr>
      </p:pic>
    </p:spTree>
    <p:extLst>
      <p:ext uri="{BB962C8B-B14F-4D97-AF65-F5344CB8AC3E}">
        <p14:creationId xmlns:p14="http://schemas.microsoft.com/office/powerpoint/2010/main" val="4139708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90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4452</TotalTime>
  <Words>1598</Words>
  <Application>Microsoft Office PowerPoint</Application>
  <PresentationFormat>On-screen Show (4:3)</PresentationFormat>
  <Paragraphs>106</Paragraphs>
  <Slides>8</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Courier New</vt:lpstr>
      <vt:lpstr>Office Theme</vt:lpstr>
      <vt:lpstr>Board Help</vt:lpstr>
      <vt:lpstr>2D Arrays</vt:lpstr>
      <vt:lpstr>Board Representation</vt:lpstr>
      <vt:lpstr>canMoveNumSpaces</vt:lpstr>
      <vt:lpstr>moveNumSpaces</vt:lpstr>
      <vt:lpstr>moveNumSpaces</vt:lpstr>
      <vt:lpstr>moveNumSpaces</vt:lpstr>
      <vt:lpstr>moveNumSpaces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Refresher</dc:title>
  <dc:creator>Osvaldo</dc:creator>
  <cp:lastModifiedBy>Osvaldo Jimenez</cp:lastModifiedBy>
  <cp:revision>29</cp:revision>
  <dcterms:created xsi:type="dcterms:W3CDTF">2016-09-07T17:23:10Z</dcterms:created>
  <dcterms:modified xsi:type="dcterms:W3CDTF">2017-01-24T03:24:22Z</dcterms:modified>
</cp:coreProperties>
</file>